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4" r:id="rId5"/>
    <p:sldId id="262" r:id="rId6"/>
    <p:sldId id="263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9AE83-2532-6FC1-3AE7-B87AC7E239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93A7FC-3234-A9FC-FAA3-7E30C7377A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D3DEC-FB7B-6EED-87C7-8902F1E01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E74D-FC8B-4F32-BA71-C920888DC290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F9BF84-76AD-8186-D6F7-147687CF6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AEC3F-2A8D-9679-CEF7-3EF6DACAE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F95C-9FDA-46BA-B0B9-0CDE5DB4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063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63CD4-5F0B-C99F-11C6-65E68ED7B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A51877-9CB5-6D57-475B-EA253B4FAB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7C897-371D-952C-1E65-DA17CA755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E74D-FC8B-4F32-BA71-C920888DC290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DF337-8A43-0642-77BD-8B26D47D7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D02BB9-56CA-830C-BC28-0A57B1A4C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F95C-9FDA-46BA-B0B9-0CDE5DB4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438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E9D803-1A60-FE91-EE3B-DE57541CAE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FFA3D5-52B2-0BCC-8E16-E642AEDBF3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9234B-EA27-D8F2-394C-A3435FACA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E74D-FC8B-4F32-BA71-C920888DC290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7DA45-F514-98F1-4369-57FABCD50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2DEA8-0BF0-1844-034E-1621BF5BA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F95C-9FDA-46BA-B0B9-0CDE5DB4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377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44DD7-C87D-C5CD-A628-D60B61E78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5A773-3E19-1FCE-63C2-EE2BD2A12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6A1D7-7340-451F-8FE9-2638FE4BD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E74D-FC8B-4F32-BA71-C920888DC290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D7391D-7DB4-FD5B-44A0-34174F45A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55FC2E-B255-7AD1-D91B-BAE56B741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F95C-9FDA-46BA-B0B9-0CDE5DB4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48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930EC-51A4-7678-4928-6FADABA30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4265B1-CFD8-F9B3-6078-732124D742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C3678-EDA4-3A90-1E07-B9D24DB5D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E74D-FC8B-4F32-BA71-C920888DC290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B697D8-89AB-6D33-CACB-7DC7FE517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89250-3934-FE17-4CE0-42AD7FD17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F95C-9FDA-46BA-B0B9-0CDE5DB4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36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28E5F-7898-74F2-60A0-A277A805C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565A5-C261-F104-5200-E485716169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804B1C-C0B8-5832-BB48-3107C71B8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FED88E-1046-0908-BF34-846CDAB0B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E74D-FC8B-4F32-BA71-C920888DC290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3A1C79-EC7E-DA99-A646-1EBD74E5C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ECCC74-A26A-8BB9-9E70-B4EC26F0D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F95C-9FDA-46BA-B0B9-0CDE5DB4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23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DA9AD-5F35-0703-BC96-21C452883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35912F-2D76-AF9C-45AA-FD4BF6988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8A1DE3-6672-6B82-4EE2-02594473A4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77724-90EF-2296-1767-1E1CC02AF1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D4CE75-624B-27C5-D1D3-3BB3EF65D1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77629B-5159-F604-C9C9-A417604C6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E74D-FC8B-4F32-BA71-C920888DC290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8A056F-15DE-8A16-8391-0E9BFA06C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F6F9F5-2275-A5CD-40DE-A7A366DE1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F95C-9FDA-46BA-B0B9-0CDE5DB4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34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90F16-DD60-50F0-4062-4D4E5DCCB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A5DF63-86BF-0F58-6E48-F6F1DAF41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E74D-FC8B-4F32-BA71-C920888DC290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9800D4-5CB4-A916-1D12-13333FEB5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6CBDC4-7CAD-0B51-9D3C-CD5DE0447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F95C-9FDA-46BA-B0B9-0CDE5DB4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1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66BAB9-263D-80E5-65F0-3EF1A1ECF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E74D-FC8B-4F32-BA71-C920888DC290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C97D57-0976-FFA4-FD43-9C2A6BD4A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ACC8B7-9309-FC64-6740-0AD7964CE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F95C-9FDA-46BA-B0B9-0CDE5DB4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199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77C89-D838-C6B0-956B-D51E42DA8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C1767-6367-DC4C-45A5-56BC0DD46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48DA69-2F5B-382E-43F3-C5BBFBD568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F499AF-1C75-5A9E-A505-BC9C6B2DB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E74D-FC8B-4F32-BA71-C920888DC290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F36A2D-6740-E8D8-7B90-414D25154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5B4390-DDB9-5B22-B1DE-3E1C3CAF6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F95C-9FDA-46BA-B0B9-0CDE5DB4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837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15C67-C508-FF86-3438-4D495AD15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8855DA-3F29-C4FA-15F7-1866F3A30F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6713A9-A94F-B1F4-CBF5-C6CACB4343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5D035D-09A5-732D-4C97-25E1D001F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E74D-FC8B-4F32-BA71-C920888DC290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E8FEAB-5E88-8C23-8DA2-17C372347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CAD26-B6AE-D845-1AD2-016B9B4BC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F95C-9FDA-46BA-B0B9-0CDE5DB4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967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0AA297-A90D-8910-5C3D-5758B2E98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4A4D7F-2E84-28AE-5D85-A3030A70E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2436BA-F9B3-A361-D851-259A720E71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8E74D-FC8B-4F32-BA71-C920888DC290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5947C0-3CDC-2A90-4CE1-5991F28631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3AB8E-511F-FE4D-6C6E-1A3C924F22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9F95C-9FDA-46BA-B0B9-0CDE5DB4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7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1CE73-4C34-FB20-EC26-03AEA9502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256" y="798990"/>
            <a:ext cx="10501544" cy="1233996"/>
          </a:xfrm>
        </p:spPr>
        <p:txBody>
          <a:bodyPr>
            <a:normAutofit fontScale="90000"/>
          </a:bodyPr>
          <a:lstStyle/>
          <a:p>
            <a:r>
              <a:rPr lang="ru-RU" dirty="0"/>
              <a:t>Святая пасха</a:t>
            </a:r>
            <a:br>
              <a:rPr lang="ru-RU" dirty="0"/>
            </a:br>
            <a:r>
              <a:rPr lang="ru-RU" sz="4200" dirty="0" err="1"/>
              <a:t>Пасха</a:t>
            </a:r>
            <a:r>
              <a:rPr lang="ru-RU" sz="4200" dirty="0"/>
              <a:t> в других странах</a:t>
            </a:r>
            <a:br>
              <a:rPr lang="en-US" sz="4200" dirty="0"/>
            </a:br>
            <a:r>
              <a:rPr lang="ru-RU" sz="3300" dirty="0"/>
              <a:t>С любовью Ани Барсегян и Асмик Аракелян.</a:t>
            </a:r>
            <a:br>
              <a:rPr lang="ru-RU" dirty="0"/>
            </a:br>
            <a:br>
              <a:rPr lang="ru-RU" dirty="0"/>
            </a:br>
            <a:endParaRPr lang="en-US" dirty="0"/>
          </a:p>
        </p:txBody>
      </p:sp>
      <p:pic>
        <p:nvPicPr>
          <p:cNvPr id="5132" name="Picture 12" descr="Пасха в Германии - 20 апреля. История и особенности праздника в проекте  Календарь Праздников 2025">
            <a:extLst>
              <a:ext uri="{FF2B5EF4-FFF2-40B4-BE49-F238E27FC236}">
                <a16:creationId xmlns:a16="http://schemas.microsoft.com/office/drawing/2014/main" id="{BA3C0403-EA03-AAAB-F678-526B0072678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421" y="2112977"/>
            <a:ext cx="4358936" cy="3258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 descr="Пасха в Сербии 2019 - Балканский полуостров">
            <a:extLst>
              <a:ext uri="{FF2B5EF4-FFF2-40B4-BE49-F238E27FC236}">
                <a16:creationId xmlns:a16="http://schemas.microsoft.com/office/drawing/2014/main" id="{B2C128ED-4925-F123-45E6-2C41A987B8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8048" y="2210540"/>
            <a:ext cx="5206741" cy="3160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554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9223E-DBBD-F3AD-BF56-ECEB849F1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4337"/>
            <a:ext cx="3932237" cy="1600200"/>
          </a:xfrm>
        </p:spPr>
        <p:txBody>
          <a:bodyPr/>
          <a:lstStyle/>
          <a:p>
            <a:r>
              <a:rPr lang="ru-RU" dirty="0"/>
              <a:t>Пасха в Италии</a:t>
            </a:r>
            <a:endParaRPr lang="en-US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820AC5C6-4611-F112-DC4A-C4B8931A1963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2" r="7862"/>
          <a:stretch>
            <a:fillRect/>
          </a:stretch>
        </p:blipFill>
        <p:spPr>
          <a:xfrm>
            <a:off x="5646197" y="1277445"/>
            <a:ext cx="5814957" cy="4591543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69E1D0-5624-EF3C-D64F-C91AE549C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8676" y="1988598"/>
            <a:ext cx="4918229" cy="3880390"/>
          </a:xfrm>
        </p:spPr>
        <p:txBody>
          <a:bodyPr>
            <a:noAutofit/>
          </a:bodyPr>
          <a:lstStyle/>
          <a:p>
            <a:r>
              <a:rPr lang="ru-RU" sz="24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По всей Италии, от ее северных до южных областей, на Пасху </a:t>
            </a:r>
            <a:r>
              <a:rPr lang="ru-RU" sz="2400" b="0" i="0" dirty="0">
                <a:solidFill>
                  <a:srgbClr val="040C28"/>
                </a:solidFill>
                <a:effectLst/>
                <a:latin typeface="Arial" panose="020B0604020202020204" pitchFamily="34" charset="0"/>
              </a:rPr>
              <a:t>проходят бесчисленные процессии, ритуалы, пиршества и традиционные представления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. На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Venerdì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Santo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, или в Святую пятницу, жители сотен деревень медленно идут по древним дорогам – иногда босиком – освещая дорогу факелами, чтобы повторить путь Христа.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14221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F9C36-797D-1229-30FA-10D48CB14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483" y="187325"/>
            <a:ext cx="3935413" cy="1600200"/>
          </a:xfrm>
        </p:spPr>
        <p:txBody>
          <a:bodyPr/>
          <a:lstStyle/>
          <a:p>
            <a:br>
              <a:rPr lang="ru-RU" dirty="0"/>
            </a:br>
            <a:r>
              <a:rPr lang="ru-RU" dirty="0"/>
              <a:t>Пасха в Германии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90C66D-4995-C5F3-FC35-66A2FCFD3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3165" y="1908699"/>
            <a:ext cx="4944861" cy="3960289"/>
          </a:xfrm>
        </p:spPr>
        <p:txBody>
          <a:bodyPr>
            <a:normAutofit/>
          </a:bodyPr>
          <a:lstStyle/>
          <a:p>
            <a:r>
              <a:rPr lang="ru-RU" sz="24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В пасхальные праздники </a:t>
            </a:r>
            <a:r>
              <a:rPr lang="ru-RU" sz="2400" b="0" i="0" dirty="0">
                <a:solidFill>
                  <a:srgbClr val="040C28"/>
                </a:solidFill>
                <a:effectLst/>
                <a:latin typeface="Arial" panose="020B0604020202020204" pitchFamily="34" charset="0"/>
              </a:rPr>
              <a:t>родственники ходят друг к другу, поздравляют и дарят друг другу подарки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. Более половины всех немцев празднуют Пасху с родственниками. В пятницу и субботу отмечают так называемую «тихую Пасху», все еще скорбят, молятся и постятся.</a:t>
            </a:r>
            <a:endParaRPr lang="en-US" sz="2400" dirty="0"/>
          </a:p>
        </p:txBody>
      </p:sp>
      <p:pic>
        <p:nvPicPr>
          <p:cNvPr id="3074" name="Picture 2" descr="Ostern | Как празднуют Пасху в Германии">
            <a:extLst>
              <a:ext uri="{FF2B5EF4-FFF2-40B4-BE49-F238E27FC236}">
                <a16:creationId xmlns:a16="http://schemas.microsoft.com/office/drawing/2014/main" id="{3654A427-09AD-A0E7-86C0-36112AF1C037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2" r="7862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71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FAD6A-6D5A-2DC6-9642-732F7A795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4" y="1260630"/>
            <a:ext cx="3753142" cy="523782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dirty="0"/>
              <a:t>Пасха в </a:t>
            </a:r>
            <a:r>
              <a:rPr lang="ru-RU" sz="320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Америке 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5FF10D-6EA7-C163-77F1-CBC5C870D7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3" y="1935330"/>
            <a:ext cx="3932808" cy="3546630"/>
          </a:xfrm>
        </p:spPr>
        <p:txBody>
          <a:bodyPr>
            <a:normAutofit fontScale="92500"/>
          </a:bodyPr>
          <a:lstStyle/>
          <a:p>
            <a:pPr algn="l">
              <a:lnSpc>
                <a:spcPts val="1800"/>
              </a:lnSpc>
              <a:spcAft>
                <a:spcPts val="750"/>
              </a:spcAft>
            </a:pPr>
            <a:r>
              <a:rPr lang="ru-RU" sz="24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В Америке </a:t>
            </a:r>
            <a:r>
              <a:rPr lang="ru-RU" sz="2400" b="0" i="0" dirty="0">
                <a:solidFill>
                  <a:srgbClr val="040C28"/>
                </a:solidFill>
                <a:effectLst/>
                <a:latin typeface="Arial" panose="020B0604020202020204" pitchFamily="34" charset="0"/>
              </a:rPr>
              <a:t>Пасха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 считается не менее важным праздником, чем Рождество. Люди участвуют в разнообразных коллективных играх, парадах и посещают церкви. Символом праздника в США считается пасхальный кролик. Классической игрой в этот день считается катание пасхальных яиц.</a:t>
            </a:r>
          </a:p>
          <a:p>
            <a:endParaRPr lang="en-US" dirty="0"/>
          </a:p>
        </p:txBody>
      </p:sp>
      <p:pic>
        <p:nvPicPr>
          <p:cNvPr id="6146" name="Picture 2" descr="Как празднуют Пасху в Англии и США: ключевые различия и традиции |ILS-School">
            <a:extLst>
              <a:ext uri="{FF2B5EF4-FFF2-40B4-BE49-F238E27FC236}">
                <a16:creationId xmlns:a16="http://schemas.microsoft.com/office/drawing/2014/main" id="{F32F904A-7FD9-5C74-CF63-343FABDB55A7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5" r="7785"/>
          <a:stretch>
            <a:fillRect/>
          </a:stretch>
        </p:blipFill>
        <p:spPr bwMode="auto">
          <a:xfrm>
            <a:off x="5246702" y="1037577"/>
            <a:ext cx="6108685" cy="4823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71249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473DD-9DA7-A933-8112-301BB06F2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457200"/>
            <a:ext cx="3932237" cy="1371600"/>
          </a:xfrm>
        </p:spPr>
        <p:txBody>
          <a:bodyPr/>
          <a:lstStyle/>
          <a:p>
            <a:r>
              <a:rPr lang="ru-RU" dirty="0"/>
              <a:t>Пасха </a:t>
            </a:r>
            <a:r>
              <a:rPr lang="ru-RU"/>
              <a:t>в </a:t>
            </a:r>
            <a:r>
              <a:rPr lang="ru-RU" dirty="0"/>
              <a:t>Г</a:t>
            </a:r>
            <a:r>
              <a:rPr lang="ru-RU"/>
              <a:t>рузии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A8E585-6463-30EE-0DC2-56E86FDDC3A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4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На второй день после праздника Воскресения, в понедельник, жители </a:t>
            </a:r>
            <a:r>
              <a:rPr lang="ru-RU" sz="2400" b="0" i="0" dirty="0">
                <a:solidFill>
                  <a:srgbClr val="040C28"/>
                </a:solidFill>
                <a:effectLst/>
                <a:latin typeface="Arial" panose="020B0604020202020204" pitchFamily="34" charset="0"/>
              </a:rPr>
              <a:t>Грузии</a:t>
            </a:r>
            <a:r>
              <a:rPr lang="ru-RU" sz="24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 идут на кладбища, навещают могилы близких, где обязательно надо оставить красное яйцо. С собой обязательно берутся кулич, яйца и вино.</a:t>
            </a:r>
            <a:endParaRPr lang="en-US" sz="2400" dirty="0"/>
          </a:p>
        </p:txBody>
      </p:sp>
      <p:sp>
        <p:nvSpPr>
          <p:cNvPr id="5" name="AutoShape 2" descr="Как празднуют Пасху в Грузии. Традиции Светлого Христова Воскресения. -  Madloba">
            <a:extLst>
              <a:ext uri="{FF2B5EF4-FFF2-40B4-BE49-F238E27FC236}">
                <a16:creationId xmlns:a16="http://schemas.microsoft.com/office/drawing/2014/main" id="{366DDE68-789A-35DA-F92B-70C61D00C14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8" name="Picture 10" descr="Как отмечают Пасху в Грузии | Khatuna Kolbaya | Хатуна Колбая | Дзен">
            <a:extLst>
              <a:ext uri="{FF2B5EF4-FFF2-40B4-BE49-F238E27FC236}">
                <a16:creationId xmlns:a16="http://schemas.microsoft.com/office/drawing/2014/main" id="{8854689D-5649-BAF9-BAE5-CC0E7410CF62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20" b="10520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94492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ECBE229EFE0945B5A2372362663CCC" ma:contentTypeVersion="16" ma:contentTypeDescription="Create a new document." ma:contentTypeScope="" ma:versionID="2265fbcb76f60f56fc59cfc6d136e587">
  <xsd:schema xmlns:xsd="http://www.w3.org/2001/XMLSchema" xmlns:xs="http://www.w3.org/2001/XMLSchema" xmlns:p="http://schemas.microsoft.com/office/2006/metadata/properties" xmlns:ns3="5e96b350-043a-4014-b11a-5236c2c43eda" xmlns:ns4="38e75654-d95d-41cd-88b1-915cd2fd457a" targetNamespace="http://schemas.microsoft.com/office/2006/metadata/properties" ma:root="true" ma:fieldsID="941a21ac1aba028e3aa1a92e9093ac99" ns3:_="" ns4:_="">
    <xsd:import namespace="5e96b350-043a-4014-b11a-5236c2c43eda"/>
    <xsd:import namespace="38e75654-d95d-41cd-88b1-915cd2fd457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  <xsd:element ref="ns3:MediaServiceOCR" minOccurs="0"/>
                <xsd:element ref="ns3:MediaServiceLocatio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96b350-043a-4014-b11a-5236c2c43e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7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e75654-d95d-41cd-88b1-915cd2fd457a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e96b350-043a-4014-b11a-5236c2c43eda" xsi:nil="true"/>
  </documentManagement>
</p:properties>
</file>

<file path=customXml/itemProps1.xml><?xml version="1.0" encoding="utf-8"?>
<ds:datastoreItem xmlns:ds="http://schemas.openxmlformats.org/officeDocument/2006/customXml" ds:itemID="{42E545E8-1283-4CAD-AFBD-54E06489D9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96b350-043a-4014-b11a-5236c2c43eda"/>
    <ds:schemaRef ds:uri="38e75654-d95d-41cd-88b1-915cd2fd45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0D8356F-AA36-4BC1-A7AE-377123B80C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F288FB-B639-4E4E-9F9C-CE13BA92E4CF}">
  <ds:schemaRefs>
    <ds:schemaRef ds:uri="http://purl.org/dc/terms/"/>
    <ds:schemaRef ds:uri="http://schemas.openxmlformats.org/package/2006/metadata/core-properties"/>
    <ds:schemaRef ds:uri="38e75654-d95d-41cd-88b1-915cd2fd457a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5e96b350-043a-4014-b11a-5236c2c43ed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1090</TotalTime>
  <Words>209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Святая пасха Пасха в других странах С любовью Ани Барсегян и Асмик Аракелян.  </vt:lpstr>
      <vt:lpstr>Пасха в Италии</vt:lpstr>
      <vt:lpstr> Пасха в Германии</vt:lpstr>
      <vt:lpstr> Пасха в Америке </vt:lpstr>
      <vt:lpstr>Пасха в Грузии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Հասմիկ  Առաքելյան</dc:creator>
  <cp:lastModifiedBy>Հասմիկ  Առաքելյան</cp:lastModifiedBy>
  <cp:revision>3</cp:revision>
  <dcterms:created xsi:type="dcterms:W3CDTF">2025-03-31T06:28:26Z</dcterms:created>
  <dcterms:modified xsi:type="dcterms:W3CDTF">2025-04-04T06:25:03Z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0x010100BCECBE229EFE0945B5A2372362663CCC</vt:lpwstr>
  </property>
</Properties>
</file>